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82" r:id="rId1"/>
  </p:sldMasterIdLst>
  <p:notesMasterIdLst>
    <p:notesMasterId r:id="rId18"/>
  </p:notesMasterIdLst>
  <p:handoutMasterIdLst>
    <p:handoutMasterId r:id="rId19"/>
  </p:handoutMasterIdLst>
  <p:sldIdLst>
    <p:sldId id="368" r:id="rId2"/>
    <p:sldId id="369" r:id="rId3"/>
    <p:sldId id="372" r:id="rId4"/>
    <p:sldId id="373" r:id="rId5"/>
    <p:sldId id="375" r:id="rId6"/>
    <p:sldId id="377" r:id="rId7"/>
    <p:sldId id="376" r:id="rId8"/>
    <p:sldId id="380" r:id="rId9"/>
    <p:sldId id="362" r:id="rId10"/>
    <p:sldId id="384" r:id="rId11"/>
    <p:sldId id="329" r:id="rId12"/>
    <p:sldId id="385" r:id="rId13"/>
    <p:sldId id="386" r:id="rId14"/>
    <p:sldId id="387" r:id="rId15"/>
    <p:sldId id="388" r:id="rId16"/>
    <p:sldId id="39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1C79C"/>
    <a:srgbClr val="CCFF66"/>
    <a:srgbClr val="990099"/>
    <a:srgbClr val="666633"/>
    <a:srgbClr val="808000"/>
    <a:srgbClr val="FF66CC"/>
    <a:srgbClr val="99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2" autoAdjust="0"/>
    <p:restoredTop sz="99484" autoAdjust="0"/>
  </p:normalViewPr>
  <p:slideViewPr>
    <p:cSldViewPr>
      <p:cViewPr>
        <p:scale>
          <a:sx n="75" d="100"/>
          <a:sy n="75" d="100"/>
        </p:scale>
        <p:origin x="-1170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92"/>
    </p:cViewPr>
  </p:sorterViewPr>
  <p:notesViewPr>
    <p:cSldViewPr>
      <p:cViewPr varScale="1">
        <p:scale>
          <a:sx n="56" d="100"/>
          <a:sy n="56" d="100"/>
        </p:scale>
        <p:origin x="-185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29"/>
      <c:hPercent val="58"/>
      <c:rotY val="16"/>
      <c:depthPercent val="8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3175">
          <a:solidFill>
            <a:schemeClr val="tx1"/>
          </a:solidFill>
          <a:prstDash val="solid"/>
        </a:ln>
      </c:spPr>
    </c:sideWall>
    <c:backWall>
      <c:spPr>
        <a:noFill/>
        <a:ln w="3175">
          <a:solidFill>
            <a:schemeClr val="tx1"/>
          </a:solidFill>
          <a:prstDash val="solid"/>
        </a:ln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CCFFCC"/>
            </a:solidFill>
            <a:ln w="12140">
              <a:solidFill>
                <a:schemeClr val="tx1"/>
              </a:solidFill>
              <a:prstDash val="solid"/>
            </a:ln>
          </c:spPr>
          <c:dLbls>
            <c:delete val="1"/>
          </c:dLbls>
          <c:cat>
            <c:strRef>
              <c:f>Sheet1!$B$1:$C$1</c:f>
              <c:strCache>
                <c:ptCount val="2"/>
                <c:pt idx="0">
                  <c:v>9 мес. 2015</c:v>
                </c:pt>
                <c:pt idx="1">
                  <c:v>9 мес. 2016</c:v>
                </c:pt>
              </c:strCache>
            </c:strRef>
          </c:cat>
          <c:val>
            <c:numRef>
              <c:f>Sheet1!$B$2:$C$2</c:f>
              <c:numCache>
                <c:formatCode>#,##0.0_р_.;[Red]\-#,##0.0_р_.</c:formatCode>
                <c:ptCount val="2"/>
                <c:pt idx="0">
                  <c:v>5547.2</c:v>
                </c:pt>
                <c:pt idx="1">
                  <c:v>5751.9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FF99"/>
            </a:solidFill>
            <a:ln w="12140">
              <a:solidFill>
                <a:schemeClr val="tx1"/>
              </a:solidFill>
              <a:prstDash val="solid"/>
            </a:ln>
          </c:spPr>
          <c:dLbls>
            <c:delete val="1"/>
          </c:dLbls>
          <c:cat>
            <c:strRef>
              <c:f>Sheet1!$B$1:$C$1</c:f>
              <c:strCache>
                <c:ptCount val="2"/>
                <c:pt idx="0">
                  <c:v>9 мес. 2015</c:v>
                </c:pt>
                <c:pt idx="1">
                  <c:v>9 мес. 2016</c:v>
                </c:pt>
              </c:strCache>
            </c:strRef>
          </c:cat>
          <c:val>
            <c:numRef>
              <c:f>Sheet1!$B$3:$C$3</c:f>
              <c:numCache>
                <c:formatCode>#,##0.0_р_.;[Red]\-#,##0.0_р_.</c:formatCode>
                <c:ptCount val="2"/>
                <c:pt idx="0">
                  <c:v>820.1</c:v>
                </c:pt>
                <c:pt idx="1">
                  <c:v>1004.2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2140">
              <a:solidFill>
                <a:schemeClr val="tx1"/>
              </a:solidFill>
              <a:prstDash val="solid"/>
            </a:ln>
          </c:spPr>
          <c:dLbls>
            <c:spPr>
              <a:noFill/>
              <a:ln w="24280">
                <a:noFill/>
              </a:ln>
            </c:spPr>
            <c:txPr>
              <a:bodyPr/>
              <a:lstStyle/>
              <a:p>
                <a:pPr>
                  <a:defRPr sz="1721" b="1" i="0" u="none" strike="noStrike" baseline="0">
                    <a:solidFill>
                      <a:schemeClr val="tx1"/>
                    </a:solidFill>
                    <a:latin typeface="Verdana"/>
                    <a:ea typeface="Verdana"/>
                    <a:cs typeface="Verdana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Sheet1!$B$1:$C$1</c:f>
              <c:strCache>
                <c:ptCount val="2"/>
                <c:pt idx="0">
                  <c:v>9 мес. 2015</c:v>
                </c:pt>
                <c:pt idx="1">
                  <c:v>9 мес. 2016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</c:numCache>
            </c:numRef>
          </c:val>
        </c:ser>
        <c:ser>
          <c:idx val="4"/>
          <c:order val="3"/>
          <c:tx>
            <c:strRef>
              <c:f>Sheet1!$A$7</c:f>
              <c:strCache>
                <c:ptCount val="1"/>
              </c:strCache>
            </c:strRef>
          </c:tx>
          <c:spPr>
            <a:solidFill>
              <a:schemeClr val="bg2"/>
            </a:solidFill>
            <a:ln w="12140">
              <a:solidFill>
                <a:schemeClr val="tx1"/>
              </a:solidFill>
              <a:prstDash val="solid"/>
            </a:ln>
          </c:spPr>
          <c:dLbls>
            <c:spPr>
              <a:noFill/>
              <a:ln w="24280">
                <a:noFill/>
              </a:ln>
            </c:spPr>
            <c:txPr>
              <a:bodyPr/>
              <a:lstStyle/>
              <a:p>
                <a:pPr>
                  <a:defRPr sz="1721" b="1" i="0" u="none" strike="noStrike" baseline="0">
                    <a:solidFill>
                      <a:schemeClr val="tx1"/>
                    </a:solidFill>
                    <a:latin typeface="Verdana"/>
                    <a:ea typeface="Verdana"/>
                    <a:cs typeface="Verdana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Sheet1!$B$1:$C$1</c:f>
              <c:strCache>
                <c:ptCount val="2"/>
                <c:pt idx="0">
                  <c:v>9 мес. 2015</c:v>
                </c:pt>
                <c:pt idx="1">
                  <c:v>9 мес. 2016</c:v>
                </c:pt>
              </c:strCache>
            </c:strRef>
          </c:cat>
          <c:val>
            <c:numRef>
              <c:f>Sheet1!$B$7:$C$7</c:f>
              <c:numCache>
                <c:formatCode>General</c:formatCode>
                <c:ptCount val="2"/>
              </c:numCache>
            </c:numRef>
          </c:val>
        </c:ser>
        <c:dLbls>
          <c:showLegendKey val="1"/>
          <c:showVal val="1"/>
        </c:dLbls>
        <c:gapWidth val="110"/>
        <c:gapDepth val="0"/>
        <c:shape val="box"/>
        <c:axId val="96925568"/>
        <c:axId val="96927104"/>
        <c:axId val="0"/>
      </c:bar3DChart>
      <c:catAx>
        <c:axId val="96925568"/>
        <c:scaling>
          <c:orientation val="minMax"/>
        </c:scaling>
        <c:axPos val="b"/>
        <c:numFmt formatCode="General" sourceLinked="1"/>
        <c:tickLblPos val="low"/>
        <c:spPr>
          <a:ln w="303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52" b="1" i="0" u="none" strike="noStrike" baseline="0">
                <a:solidFill>
                  <a:schemeClr val="tx1"/>
                </a:solidFill>
                <a:latin typeface="Verdana"/>
                <a:ea typeface="Verdana"/>
                <a:cs typeface="Verdana"/>
              </a:defRPr>
            </a:pPr>
            <a:endParaRPr lang="ru-RU"/>
          </a:p>
        </c:txPr>
        <c:crossAx val="96927104"/>
        <c:crosses val="autoZero"/>
        <c:lblAlgn val="ctr"/>
        <c:lblOffset val="100"/>
        <c:tickLblSkip val="1"/>
        <c:tickMarkSkip val="1"/>
      </c:catAx>
      <c:valAx>
        <c:axId val="96927104"/>
        <c:scaling>
          <c:orientation val="minMax"/>
        </c:scaling>
        <c:axPos val="l"/>
        <c:numFmt formatCode="#,##0.0_р_.;[Red]\-#,##0.0_р_." sourceLinked="1"/>
        <c:tickLblPos val="nextTo"/>
        <c:spPr>
          <a:ln w="303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56" b="1" i="0" u="none" strike="noStrike" baseline="0">
                <a:solidFill>
                  <a:schemeClr val="tx1"/>
                </a:solidFill>
                <a:latin typeface="Verdana"/>
                <a:ea typeface="Verdana"/>
                <a:cs typeface="Verdana"/>
              </a:defRPr>
            </a:pPr>
            <a:endParaRPr lang="ru-RU"/>
          </a:p>
        </c:txPr>
        <c:crossAx val="96925568"/>
        <c:crosses val="autoZero"/>
        <c:crossBetween val="between"/>
      </c:valAx>
      <c:spPr>
        <a:noFill/>
        <a:ln w="24280">
          <a:noFill/>
        </a:ln>
      </c:spPr>
    </c:plotArea>
    <c:legend>
      <c:legendPos val="b"/>
      <c:legendEntry>
        <c:idx val="1"/>
        <c:delete val="1"/>
      </c:legendEntry>
      <c:legendEntry>
        <c:idx val="0"/>
        <c:delete val="1"/>
      </c:legendEntry>
      <c:layout>
        <c:manualLayout>
          <c:xMode val="edge"/>
          <c:yMode val="edge"/>
          <c:x val="0"/>
          <c:y val="0.90887290167865709"/>
          <c:w val="1"/>
          <c:h val="6.4748201438849073E-2"/>
        </c:manualLayout>
      </c:layout>
      <c:spPr>
        <a:solidFill>
          <a:schemeClr val="bg1"/>
        </a:solidFill>
        <a:ln w="3035">
          <a:solidFill>
            <a:schemeClr val="tx1"/>
          </a:solidFill>
          <a:prstDash val="solid"/>
        </a:ln>
      </c:spPr>
      <c:txPr>
        <a:bodyPr/>
        <a:lstStyle/>
        <a:p>
          <a:pPr>
            <a:defRPr sz="1052" b="1" i="0" u="none" strike="noStrike" baseline="0">
              <a:solidFill>
                <a:schemeClr val="tx1"/>
              </a:solidFill>
              <a:latin typeface="Verdana"/>
              <a:ea typeface="Verdana"/>
              <a:cs typeface="Verdana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721" b="1" i="0" u="none" strike="noStrike" baseline="0">
          <a:solidFill>
            <a:schemeClr val="tx1"/>
          </a:solidFill>
          <a:latin typeface="Verdana"/>
          <a:ea typeface="Verdana"/>
          <a:cs typeface="Verdana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title>
      <c:layout/>
    </c:title>
    <c:view3D>
      <c:perspective val="0"/>
    </c:view3D>
    <c:plotArea>
      <c:layout>
        <c:manualLayout>
          <c:layoutTarget val="inner"/>
          <c:xMode val="edge"/>
          <c:yMode val="edge"/>
          <c:x val="0.17889887445816041"/>
          <c:y val="0.38504717377306247"/>
          <c:w val="0.81098082669881999"/>
          <c:h val="0.6149528262269380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explosion val="42"/>
          <c:dLbls>
            <c:dLbl>
              <c:idx val="1"/>
              <c:layout>
                <c:manualLayout>
                  <c:x val="-0.47096679726436846"/>
                  <c:y val="-9.8764377912501974E-3"/>
                </c:manualLayout>
              </c:layout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
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</c:dLbls>
          <c:cat>
            <c:strRef>
              <c:f>Sheet1!$B$1:$E$1</c:f>
              <c:strCache>
                <c:ptCount val="3"/>
                <c:pt idx="0">
                  <c:v>НДФЛ</c:v>
                </c:pt>
                <c:pt idx="1">
                  <c:v>Акцизы</c:v>
                </c:pt>
                <c:pt idx="2">
                  <c:v>Остальные доходы</c:v>
                </c:pt>
              </c:strCache>
            </c:strRef>
          </c:cat>
          <c:val>
            <c:numRef>
              <c:f>Sheet1!$B$2:$E$2</c:f>
              <c:numCache>
                <c:formatCode>0.0%</c:formatCode>
                <c:ptCount val="4"/>
                <c:pt idx="0">
                  <c:v>0.23500000000000001</c:v>
                </c:pt>
                <c:pt idx="1">
                  <c:v>0.61800000000000077</c:v>
                </c:pt>
                <c:pt idx="2">
                  <c:v>0.24700000000000019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explosion val="25"/>
          <c:dLbls>
            <c:showCatName val="1"/>
            <c:showPercent val="1"/>
          </c:dLbls>
          <c:cat>
            <c:strRef>
              <c:f>Sheet1!$B$1:$E$1</c:f>
              <c:strCache>
                <c:ptCount val="3"/>
                <c:pt idx="0">
                  <c:v>НДФЛ</c:v>
                </c:pt>
                <c:pt idx="1">
                  <c:v>Акцизы</c:v>
                </c:pt>
                <c:pt idx="2">
                  <c:v>Остальные доходы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explosion val="25"/>
          <c:dLbls>
            <c:showCatName val="1"/>
            <c:showPercent val="1"/>
          </c:dLbls>
          <c:cat>
            <c:strRef>
              <c:f>Sheet1!$B$1:$E$1</c:f>
              <c:strCache>
                <c:ptCount val="3"/>
                <c:pt idx="0">
                  <c:v>НДФЛ</c:v>
                </c:pt>
                <c:pt idx="1">
                  <c:v>Акцизы</c:v>
                </c:pt>
                <c:pt idx="2">
                  <c:v>Остальные доходы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dLbls>
          <c:showCatName val="1"/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0"/>
    </c:view3D>
    <c:plotArea>
      <c:layout/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 w="8628">
              <a:solidFill>
                <a:schemeClr val="tx1"/>
              </a:solidFill>
              <a:prstDash val="solid"/>
            </a:ln>
          </c:spPr>
          <c:explosion val="27"/>
          <c:dPt>
            <c:idx val="0"/>
            <c:spPr>
              <a:solidFill>
                <a:srgbClr val="FF0000"/>
              </a:solidFill>
              <a:ln w="8628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9900"/>
              </a:solidFill>
              <a:ln w="8628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8628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8628">
                <a:solidFill>
                  <a:schemeClr val="tx1"/>
                </a:solidFill>
                <a:prstDash val="solid"/>
              </a:ln>
            </c:spPr>
          </c:dPt>
          <c:dLbls>
            <c:dLbl>
              <c:idx val="1"/>
              <c:layout>
                <c:manualLayout>
                  <c:x val="0.17376547327943309"/>
                  <c:y val="-1.7341371120448239E-2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3.137848071276518E-2"/>
                  <c:y val="-7.540298853951674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Остальные </a:t>
                    </a:r>
                    <a:r>
                      <a:rPr lang="ru-RU" dirty="0"/>
                      <a:t>доходы
17%</a:t>
                    </a:r>
                  </a:p>
                </c:rich>
              </c:tx>
              <c:showCatName val="1"/>
              <c:showPercent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b="0"/>
                </a:pPr>
                <a:endParaRPr lang="ru-RU"/>
              </a:p>
            </c:txPr>
            <c:showCatName val="1"/>
            <c:showPercent val="1"/>
          </c:dLbls>
          <c:cat>
            <c:strRef>
              <c:f>Sheet1!$B$1:$E$1</c:f>
              <c:strCache>
                <c:ptCount val="3"/>
                <c:pt idx="0">
                  <c:v>НДФЛ</c:v>
                </c:pt>
                <c:pt idx="1">
                  <c:v>Акцизы</c:v>
                </c:pt>
                <c:pt idx="2">
                  <c:v>остальные доходы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19.8</c:v>
                </c:pt>
                <c:pt idx="1">
                  <c:v>63.4</c:v>
                </c:pt>
                <c:pt idx="2">
                  <c:v>16.8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8628">
              <a:solidFill>
                <a:schemeClr val="tx1"/>
              </a:solidFill>
              <a:prstDash val="solid"/>
            </a:ln>
          </c:spPr>
          <c:explosion val="7"/>
          <c:dPt>
            <c:idx val="0"/>
            <c:spPr>
              <a:solidFill>
                <a:schemeClr val="accent1"/>
              </a:solidFill>
              <a:ln w="8628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8628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8628">
                <a:solidFill>
                  <a:schemeClr val="tx1"/>
                </a:solidFill>
                <a:prstDash val="solid"/>
              </a:ln>
            </c:spPr>
          </c:dPt>
          <c:dLbls>
            <c:showCatName val="1"/>
            <c:showPercent val="1"/>
          </c:dLbls>
          <c:cat>
            <c:strRef>
              <c:f>Sheet1!$B$1:$E$1</c:f>
              <c:strCache>
                <c:ptCount val="3"/>
                <c:pt idx="0">
                  <c:v>НДФЛ</c:v>
                </c:pt>
                <c:pt idx="1">
                  <c:v>Акцизы</c:v>
                </c:pt>
                <c:pt idx="2">
                  <c:v>остальные доходы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8628">
              <a:solidFill>
                <a:schemeClr val="tx1"/>
              </a:solidFill>
              <a:prstDash val="solid"/>
            </a:ln>
          </c:spPr>
          <c:explosion val="7"/>
          <c:dPt>
            <c:idx val="0"/>
            <c:spPr>
              <a:solidFill>
                <a:schemeClr val="accent1"/>
              </a:solidFill>
              <a:ln w="8628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8628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8628">
                <a:solidFill>
                  <a:schemeClr val="tx1"/>
                </a:solidFill>
                <a:prstDash val="solid"/>
              </a:ln>
            </c:spPr>
          </c:dPt>
          <c:dLbls>
            <c:showCatName val="1"/>
            <c:showPercent val="1"/>
          </c:dLbls>
          <c:cat>
            <c:strRef>
              <c:f>Sheet1!$B$1:$E$1</c:f>
              <c:strCache>
                <c:ptCount val="3"/>
                <c:pt idx="0">
                  <c:v>НДФЛ</c:v>
                </c:pt>
                <c:pt idx="1">
                  <c:v>Акцизы</c:v>
                </c:pt>
                <c:pt idx="2">
                  <c:v>остальные доходы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dLbls>
          <c:showCatName val="1"/>
          <c:showPercent val="1"/>
        </c:dLbls>
      </c:pie3DChart>
      <c:spPr>
        <a:noFill/>
        <a:ln w="17256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529" b="1" i="0" u="none" strike="noStrike" baseline="0">
          <a:solidFill>
            <a:schemeClr val="tx1"/>
          </a:solidFill>
          <a:latin typeface="Verdana"/>
          <a:ea typeface="Verdana"/>
          <a:cs typeface="Verdana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9 месяцев 2015г</c:v>
                </c:pt>
              </c:strCache>
            </c:strRef>
          </c:tx>
          <c:dLbls>
            <c:dLbl>
              <c:idx val="0"/>
              <c:layout>
                <c:manualLayout>
                  <c:x val="-8.2686759766315496E-3"/>
                  <c:y val="-6.5496617604370963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1"/>
                <c:pt idx="0">
                  <c:v>факт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1"/>
                <c:pt idx="0">
                  <c:v>2.7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9 месяцев 2016 г</c:v>
                </c:pt>
              </c:strCache>
            </c:strRef>
          </c:tx>
          <c:dLbls>
            <c:dLbl>
              <c:idx val="0"/>
              <c:layout>
                <c:manualLayout>
                  <c:x val="-2.0671689941578874E-3"/>
                  <c:y val="-2.8069978973301841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1"/>
                <c:pt idx="0">
                  <c:v>факт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1"/>
                <c:pt idx="0">
                  <c:v>12.5</c:v>
                </c:pt>
              </c:numCache>
            </c:numRef>
          </c:val>
        </c:ser>
        <c:dLbls>
          <c:showVal val="1"/>
        </c:dLbls>
        <c:shape val="cylinder"/>
        <c:axId val="132991616"/>
        <c:axId val="132997504"/>
        <c:axId val="0"/>
      </c:bar3DChart>
      <c:catAx>
        <c:axId val="132991616"/>
        <c:scaling>
          <c:orientation val="minMax"/>
        </c:scaling>
        <c:delete val="1"/>
        <c:axPos val="b"/>
        <c:tickLblPos val="nextTo"/>
        <c:crossAx val="132997504"/>
        <c:crosses val="autoZero"/>
        <c:auto val="1"/>
        <c:lblAlgn val="ctr"/>
        <c:lblOffset val="100"/>
      </c:catAx>
      <c:valAx>
        <c:axId val="132997504"/>
        <c:scaling>
          <c:orientation val="minMax"/>
        </c:scaling>
        <c:axPos val="l"/>
        <c:majorGridlines/>
        <c:numFmt formatCode="General" sourceLinked="1"/>
        <c:tickLblPos val="nextTo"/>
        <c:crossAx val="13299161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штраф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факт 9 месяцев 2015г</c:v>
                </c:pt>
                <c:pt idx="1">
                  <c:v>факт 9 месяцев 2016г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</c:ser>
        <c:shape val="cone"/>
        <c:axId val="134533504"/>
        <c:axId val="134535040"/>
        <c:axId val="0"/>
      </c:bar3DChart>
      <c:catAx>
        <c:axId val="134533504"/>
        <c:scaling>
          <c:orientation val="minMax"/>
        </c:scaling>
        <c:axPos val="b"/>
        <c:tickLblPos val="nextTo"/>
        <c:crossAx val="134535040"/>
        <c:crosses val="autoZero"/>
        <c:auto val="1"/>
        <c:lblAlgn val="ctr"/>
        <c:lblOffset val="100"/>
      </c:catAx>
      <c:valAx>
        <c:axId val="134535040"/>
        <c:scaling>
          <c:orientation val="minMax"/>
        </c:scaling>
        <c:axPos val="l"/>
        <c:majorGridlines/>
        <c:numFmt formatCode="0%" sourceLinked="1"/>
        <c:tickLblPos val="nextTo"/>
        <c:crossAx val="13453350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/>
              <a:t>Тыс.рублей</a:t>
            </a:r>
            <a:endParaRPr lang="ru-RU" sz="1400" dirty="0"/>
          </a:p>
        </c:rich>
      </c:tx>
      <c:layout>
        <c:manualLayout>
          <c:xMode val="edge"/>
          <c:yMode val="edge"/>
          <c:x val="0.4059283372860617"/>
          <c:y val="0.11310300605938441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0272949742443239"/>
                  <c:y val="-5.9737154435236528E-2"/>
                </c:manualLayout>
              </c:layout>
              <c:showVal val="1"/>
            </c:dLbl>
            <c:dLbl>
              <c:idx val="1"/>
              <c:layout>
                <c:manualLayout>
                  <c:x val="1.9338660704844484E-3"/>
                  <c:y val="-9.4806037141749969E-2"/>
                </c:manualLayout>
              </c:layout>
              <c:showVal val="1"/>
            </c:dLbl>
            <c:dLbl>
              <c:idx val="2"/>
              <c:layout>
                <c:manualLayout>
                  <c:x val="-1.3713651263614254E-2"/>
                  <c:y val="6.1872361943521047E-2"/>
                </c:manualLayout>
              </c:layout>
              <c:showVal val="1"/>
            </c:dLbl>
            <c:dLbl>
              <c:idx val="3"/>
              <c:layout>
                <c:manualLayout>
                  <c:x val="-2.5566851463013035E-3"/>
                  <c:y val="-6.2231632871161185E-3"/>
                </c:manualLayout>
              </c:layout>
              <c:showVal val="1"/>
            </c:dLbl>
            <c:dLbl>
              <c:idx val="4"/>
              <c:layout>
                <c:manualLayout>
                  <c:x val="7.3381017840148638E-2"/>
                  <c:y val="-0.10106590948979184"/>
                </c:manualLayout>
              </c:layout>
              <c:showVal val="1"/>
            </c:dLbl>
            <c:dLbl>
              <c:idx val="6"/>
              <c:delete val="1"/>
            </c:dLbl>
            <c:numFmt formatCode="General" sourceLinked="0"/>
            <c:showVal val="1"/>
            <c:showLeaderLines val="1"/>
          </c:dLbls>
          <c:cat>
            <c:strRef>
              <c:f>Лист1!$A$2:$A$16</c:f>
              <c:strCache>
                <c:ptCount val="6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культура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1778.4</c:v>
                </c:pt>
                <c:pt idx="1">
                  <c:v>51.2</c:v>
                </c:pt>
                <c:pt idx="2">
                  <c:v>535.1</c:v>
                </c:pt>
                <c:pt idx="3">
                  <c:v>1776.5</c:v>
                </c:pt>
                <c:pt idx="4">
                  <c:v>2369.5</c:v>
                </c:pt>
                <c:pt idx="5">
                  <c:v>49.3</c:v>
                </c:pt>
                <c:pt idx="6">
                  <c:v>0</c:v>
                </c:pt>
              </c:numCache>
            </c:numRef>
          </c:val>
        </c:ser>
      </c:pie3DChart>
    </c:plotArea>
    <c:legend>
      <c:legendPos val="r"/>
      <c:legendEntry>
        <c:idx val="7"/>
        <c:delete val="1"/>
      </c:legendEntry>
      <c:layout>
        <c:manualLayout>
          <c:xMode val="edge"/>
          <c:yMode val="edge"/>
          <c:x val="0.65664058398950131"/>
          <c:y val="0"/>
          <c:w val="0.33085941601049867"/>
          <c:h val="0.68827708086072104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4"/>
              </a:solidFill>
              <a:ln w="31750" cap="flat" cmpd="sng" algn="ctr">
                <a:solidFill>
                  <a:schemeClr val="lt1"/>
                </a:solidFill>
                <a:prstDash val="solid"/>
              </a:ln>
              <a:effectLst>
                <a:outerShdw blurRad="51500" dist="25400" dir="5400000" rotWithShape="0">
                  <a:srgbClr val="000000">
                    <a:alpha val="40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2.0833333333333333E-3"/>
                  <c:y val="-8.7499999999999994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8.1250000000000003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2015г</c:v>
                </c:pt>
                <c:pt idx="1">
                  <c:v>2016г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6510.2</c:v>
                </c:pt>
                <c:pt idx="1">
                  <c:v>6493.2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2015г</c:v>
                </c:pt>
                <c:pt idx="1">
                  <c:v>2016г</c:v>
                </c:pt>
              </c:strCache>
            </c:strRef>
          </c:cat>
          <c:val>
            <c:numRef>
              <c:f>Лист1!$C$2:$C$3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2015г</c:v>
                </c:pt>
                <c:pt idx="1">
                  <c:v>2016г</c:v>
                </c:pt>
              </c:strCache>
            </c:strRef>
          </c:cat>
          <c:val>
            <c:numRef>
              <c:f>Лист1!$D$2:$D$3</c:f>
            </c:numRef>
          </c:val>
        </c:ser>
        <c:dLbls>
          <c:showVal val="1"/>
        </c:dLbls>
        <c:shape val="cylinder"/>
        <c:axId val="52536448"/>
        <c:axId val="53994240"/>
        <c:axId val="0"/>
      </c:bar3DChart>
      <c:catAx>
        <c:axId val="52536448"/>
        <c:scaling>
          <c:orientation val="minMax"/>
        </c:scaling>
        <c:axPos val="b"/>
        <c:numFmt formatCode="General" sourceLinked="1"/>
        <c:majorTickMark val="none"/>
        <c:tickLblPos val="nextTo"/>
        <c:crossAx val="53994240"/>
        <c:crosses val="autoZero"/>
        <c:auto val="1"/>
        <c:lblAlgn val="ctr"/>
        <c:lblOffset val="100"/>
      </c:catAx>
      <c:valAx>
        <c:axId val="53994240"/>
        <c:scaling>
          <c:orientation val="minMax"/>
        </c:scaling>
        <c:delete val="1"/>
        <c:axPos val="l"/>
        <c:numFmt formatCode="General" sourceLinked="1"/>
        <c:tickLblPos val="nextTo"/>
        <c:crossAx val="52536448"/>
        <c:crosses val="autoZero"/>
        <c:crossBetween val="between"/>
      </c:valAx>
    </c:plotArea>
    <c:plotVisOnly val="1"/>
  </c:chart>
  <c:spPr>
    <a:effectLst>
      <a:outerShdw blurRad="50800" dist="50800" dir="5400000" algn="ctr" rotWithShape="0">
        <a:srgbClr val="FF0000"/>
      </a:outerShdw>
    </a:effectLst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факт 9 месяцев 2015</c:v>
                </c:pt>
                <c:pt idx="1">
                  <c:v>факт 9 месяцев 2016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Lbls>
            <c:dLbl>
              <c:idx val="0"/>
              <c:layout>
                <c:manualLayout>
                  <c:x val="4.9019607843137254E-3"/>
                  <c:y val="-5.8864751226348981E-2"/>
                </c:manualLayout>
              </c:layout>
              <c:showVal val="1"/>
            </c:dLbl>
            <c:dLbl>
              <c:idx val="1"/>
              <c:layout>
                <c:manualLayout>
                  <c:x val="-1.6339869281045752E-3"/>
                  <c:y val="-6.1667834618079884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факт 9 месяцев 2015</c:v>
                </c:pt>
                <c:pt idx="1">
                  <c:v>факт 9 месяцев 2016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1663.8</c:v>
                </c:pt>
                <c:pt idx="1">
                  <c:v>1776.7</c:v>
                </c:pt>
              </c:numCache>
            </c:numRef>
          </c:val>
        </c:ser>
        <c:dLbls>
          <c:showVal val="1"/>
        </c:dLbls>
        <c:shape val="cylinder"/>
        <c:axId val="114356992"/>
        <c:axId val="114359680"/>
        <c:axId val="0"/>
      </c:bar3DChart>
      <c:catAx>
        <c:axId val="114356992"/>
        <c:scaling>
          <c:orientation val="minMax"/>
        </c:scaling>
        <c:axPos val="b"/>
        <c:majorTickMark val="none"/>
        <c:tickLblPos val="nextTo"/>
        <c:crossAx val="114359680"/>
        <c:crosses val="autoZero"/>
        <c:auto val="1"/>
        <c:lblAlgn val="ctr"/>
        <c:lblOffset val="100"/>
      </c:catAx>
      <c:valAx>
        <c:axId val="11435968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143569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floor>
      <c:spPr>
        <a:ln w="38100"/>
      </c:spPr>
    </c:floor>
    <c:plotArea>
      <c:layout>
        <c:manualLayout>
          <c:layoutTarget val="inner"/>
          <c:xMode val="edge"/>
          <c:yMode val="edge"/>
          <c:x val="0.14220933087550375"/>
          <c:y val="4.1996794181496599E-2"/>
          <c:w val="0.57535599558339845"/>
          <c:h val="0.75065936558338464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расходв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8582970916626257E-3"/>
                  <c:y val="-3.8729032098210117E-2"/>
                </c:manualLayout>
              </c:layout>
              <c:showVal val="1"/>
            </c:dLbl>
            <c:dLbl>
              <c:idx val="1"/>
              <c:layout>
                <c:manualLayout>
                  <c:x val="1.300807964163838E-2"/>
                  <c:y val="-5.0831854628900774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9 месяцев 2015</c:v>
                </c:pt>
                <c:pt idx="1">
                  <c:v>9 месяцев 2016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2290</c:v>
                </c:pt>
                <c:pt idx="1">
                  <c:v>2369.5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ФОТ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dLbl>
              <c:idx val="0"/>
              <c:layout>
                <c:manualLayout>
                  <c:x val="3.7165941833252517E-2"/>
                  <c:y val="-2.9046774073657633E-2"/>
                </c:manualLayout>
              </c:layout>
              <c:showVal val="1"/>
            </c:dLbl>
            <c:dLbl>
              <c:idx val="1"/>
              <c:layout>
                <c:manualLayout>
                  <c:x val="7.619018075816765E-2"/>
                  <c:y val="-1.9364516049105059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9 месяцев 2015</c:v>
                </c:pt>
                <c:pt idx="1">
                  <c:v>9 месяцев 2016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1064.8</c:v>
                </c:pt>
                <c:pt idx="1">
                  <c:v>1122.4000000000001</c:v>
                </c:pt>
              </c:numCache>
            </c:numRef>
          </c:val>
        </c:ser>
        <c:shape val="cylinder"/>
        <c:axId val="72096000"/>
        <c:axId val="52263168"/>
        <c:axId val="53874688"/>
      </c:bar3DChart>
      <c:catAx>
        <c:axId val="72096000"/>
        <c:scaling>
          <c:orientation val="minMax"/>
        </c:scaling>
        <c:axPos val="b"/>
        <c:tickLblPos val="nextTo"/>
        <c:crossAx val="52263168"/>
        <c:crosses val="autoZero"/>
        <c:auto val="1"/>
        <c:lblAlgn val="ctr"/>
        <c:lblOffset val="100"/>
      </c:catAx>
      <c:valAx>
        <c:axId val="52263168"/>
        <c:scaling>
          <c:orientation val="minMax"/>
          <c:max val="3000"/>
          <c:min val="0"/>
        </c:scaling>
        <c:axPos val="l"/>
        <c:majorGridlines/>
        <c:numFmt formatCode="General" sourceLinked="1"/>
        <c:tickLblPos val="nextTo"/>
        <c:crossAx val="72096000"/>
        <c:crosses val="autoZero"/>
        <c:crossBetween val="between"/>
        <c:majorUnit val="500"/>
        <c:minorUnit val="100"/>
      </c:valAx>
      <c:serAx>
        <c:axId val="53874688"/>
        <c:scaling>
          <c:orientation val="minMax"/>
        </c:scaling>
        <c:axPos val="b"/>
        <c:tickLblPos val="nextTo"/>
        <c:crossAx val="52263168"/>
      </c:ser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0.39643</cdr:x>
      <cdr:y>0.58149</cdr:y>
    </cdr:from>
    <cdr:to>
      <cdr:x>0.60137</cdr:x>
      <cdr:y>0.7721</cdr:y>
    </cdr:to>
    <cdr:sp macro="" textlink="">
      <cdr:nvSpPr>
        <cdr:cNvPr id="2" name="Стрелка вправо с вырезом 1"/>
        <cdr:cNvSpPr/>
      </cdr:nvSpPr>
      <cdr:spPr>
        <a:xfrm xmlns:a="http://schemas.openxmlformats.org/drawingml/2006/main" rot="1176815">
          <a:off x="2416613" y="2363182"/>
          <a:ext cx="1249333" cy="774617"/>
        </a:xfrm>
        <a:prstGeom xmlns:a="http://schemas.openxmlformats.org/drawingml/2006/main" prst="notchedRightArrow">
          <a:avLst/>
        </a:prstGeom>
        <a:solidFill xmlns:a="http://schemas.openxmlformats.org/drawingml/2006/main">
          <a:srgbClr val="FFC0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600" dirty="0" smtClean="0">
              <a:solidFill>
                <a:schemeClr val="tx1"/>
              </a:solidFill>
            </a:rPr>
            <a:t>99,7</a:t>
          </a:r>
          <a:r>
            <a:rPr lang="ru-RU" sz="1400" dirty="0" smtClean="0">
              <a:solidFill>
                <a:schemeClr val="tx1"/>
              </a:solidFill>
            </a:rPr>
            <a:t>%</a:t>
          </a:r>
          <a:endParaRPr lang="ru-RU" sz="1400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0.46039</cdr:x>
      <cdr:y>0.48007</cdr:y>
    </cdr:from>
    <cdr:to>
      <cdr:x>0.68097</cdr:x>
      <cdr:y>0.63205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20010488">
          <a:off x="3578297" y="2175043"/>
          <a:ext cx="1714512" cy="688623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chemeClr val="tx1"/>
              </a:solidFill>
            </a:rPr>
            <a:t>106,8%</a:t>
          </a:r>
          <a:endParaRPr lang="ru-RU" sz="1800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9AC0B47A-0FCB-41A1-963B-50046ED8980C}" type="datetimeFigureOut">
              <a:rPr lang="ru-RU"/>
              <a:pPr>
                <a:defRPr/>
              </a:pPr>
              <a:t>10.11.2016</a:t>
            </a:fld>
            <a:endParaRPr lang="ru-RU"/>
          </a:p>
        </p:txBody>
      </p:sp>
      <p:sp>
        <p:nvSpPr>
          <p:cNvPr id="2017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17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8949AAB4-3F34-4585-AEBA-6F73AFD66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9EA3EDBB-C425-47FC-A4C9-5E4336E5931F}" type="datetimeFigureOut">
              <a:rPr lang="ru-RU"/>
              <a:pPr>
                <a:defRPr/>
              </a:pPr>
              <a:t>10.11.2016</a:t>
            </a:fld>
            <a:endParaRPr lang="ru-RU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37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37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37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8CE8870-DC2E-4C43-B8B2-993516425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DEC1EE3E-E862-4A56-A486-8EE41F6BF2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A67D29-AF2F-468A-B9A6-158F01CFE3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A67D29-AF2F-468A-B9A6-158F01CFE3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14400" y="1600200"/>
            <a:ext cx="7772400" cy="4530725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A8D59-8B16-42B9-96AE-6BEDF378F7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89A67D29-AF2F-468A-B9A6-158F01CFE3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A67D29-AF2F-468A-B9A6-158F01CFE3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A67D29-AF2F-468A-B9A6-158F01CFE3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E08E5013-30E1-439F-96DC-E2E2CD37B4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D831A2-12AF-4E77-BCA6-1BBF45C1DB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93B701-8213-4895-8288-B8FD0CF1A7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A67D29-AF2F-468A-B9A6-158F01CFE3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A67D29-AF2F-468A-B9A6-158F01CFE3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9A67D29-AF2F-468A-B9A6-158F01CFE3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83" r:id="rId1"/>
    <p:sldLayoutId id="2147484784" r:id="rId2"/>
    <p:sldLayoutId id="2147484785" r:id="rId3"/>
    <p:sldLayoutId id="2147484786" r:id="rId4"/>
    <p:sldLayoutId id="2147484787" r:id="rId5"/>
    <p:sldLayoutId id="2147484788" r:id="rId6"/>
    <p:sldLayoutId id="2147484789" r:id="rId7"/>
    <p:sldLayoutId id="2147484790" r:id="rId8"/>
    <p:sldLayoutId id="2147484791" r:id="rId9"/>
    <p:sldLayoutId id="2147484792" r:id="rId10"/>
    <p:sldLayoutId id="2147484793" r:id="rId11"/>
    <p:sldLayoutId id="2147484794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5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4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/>
          </p:cNvSpPr>
          <p:nvPr>
            <p:ph type="subTitle" idx="1"/>
          </p:nvPr>
        </p:nvSpPr>
        <p:spPr>
          <a:xfrm>
            <a:off x="468313" y="1285860"/>
            <a:ext cx="8183562" cy="4394215"/>
          </a:xfrm>
        </p:spPr>
        <p:txBody>
          <a:bodyPr/>
          <a:lstStyle/>
          <a:p>
            <a:pPr eaLnBrk="1" hangingPunct="1"/>
            <a:endParaRPr lang="ru-RU" b="1" u="sng" dirty="0" smtClean="0">
              <a:solidFill>
                <a:srgbClr val="0000FF"/>
              </a:solidFill>
            </a:endParaRPr>
          </a:p>
          <a:p>
            <a:pPr eaLnBrk="1" hangingPunct="1"/>
            <a:endParaRPr lang="ru-RU" b="1" u="sng" dirty="0" smtClean="0">
              <a:solidFill>
                <a:srgbClr val="0000FF"/>
              </a:solidFill>
            </a:endParaRPr>
          </a:p>
          <a:p>
            <a:pPr eaLnBrk="1" hangingPunct="1"/>
            <a:endParaRPr lang="ru-RU" b="1" u="sng" dirty="0" smtClean="0">
              <a:solidFill>
                <a:srgbClr val="0000FF"/>
              </a:solidFill>
            </a:endParaRPr>
          </a:p>
          <a:p>
            <a:pPr eaLnBrk="1" hangingPunct="1"/>
            <a:r>
              <a:rPr lang="ru-RU" b="1" u="sng" dirty="0" smtClean="0">
                <a:solidFill>
                  <a:srgbClr val="0000FF"/>
                </a:solidFill>
              </a:rPr>
              <a:t>ОБ ИСПОЛНЕНИИ БЮДЖЕТА </a:t>
            </a:r>
          </a:p>
          <a:p>
            <a:pPr eaLnBrk="1" hangingPunct="1"/>
            <a:r>
              <a:rPr lang="ru-RU" b="1" u="sng" dirty="0" smtClean="0">
                <a:solidFill>
                  <a:srgbClr val="0000FF"/>
                </a:solidFill>
              </a:rPr>
              <a:t>ВЕРХ-КОЕНСКОГО СЕЛЬСОВЕТА</a:t>
            </a:r>
          </a:p>
          <a:p>
            <a:pPr eaLnBrk="1" hangingPunct="1"/>
            <a:r>
              <a:rPr lang="ru-RU" b="1" u="sng" dirty="0" smtClean="0">
                <a:solidFill>
                  <a:srgbClr val="0000FF"/>
                </a:solidFill>
              </a:rPr>
              <a:t>ЗА 9 МЕСЯЦЕВ 2016 ГОДА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100000"/>
              </a:schemeClr>
            </a:gs>
            <a:gs pos="100000">
              <a:schemeClr val="bg1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ctrTitle"/>
          </p:nvPr>
        </p:nvSpPr>
        <p:spPr bwMode="auto">
          <a:xfrm>
            <a:off x="323850" y="476250"/>
            <a:ext cx="8183563" cy="904875"/>
          </a:xfrm>
          <a:extLst>
            <a:ext uri="{909E8E84-426E-40DD-AFC4-6F175D3DCCD1}"/>
            <a:ext uri="{91240B29-F687-4F45-9708-019B960494DF}"/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600" u="sng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ДИНАМИКА РОСТА ПОСТУПЛЕНИЙ ОТ</a:t>
            </a:r>
            <a:br>
              <a:rPr lang="ru-RU" sz="1600" u="sng" dirty="0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1600" u="sng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 ШТРАФОВ, САНКЦИЙ, ВОЗМЕЩЕНИЯ УЩЕРБА</a:t>
            </a:r>
            <a:r>
              <a:rPr lang="ru-RU" sz="1600" u="sng" dirty="0" smtClean="0">
                <a:effectLst/>
                <a:latin typeface="Times New Roman" pitchFamily="18" charset="0"/>
              </a:rPr>
              <a:t> </a:t>
            </a:r>
            <a:r>
              <a:rPr lang="ru-RU" sz="1600" u="sng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/>
            </a:r>
            <a:br>
              <a:rPr lang="ru-RU" sz="1600" u="sng" dirty="0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endParaRPr lang="ru-RU" sz="1600" dirty="0" smtClean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476250"/>
            <a:ext cx="8497887" cy="80803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u="sng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Поступление в бюджет </a:t>
            </a:r>
            <a:r>
              <a:rPr lang="ru-RU" sz="2400" u="sng" dirty="0" err="1" smtClean="0">
                <a:solidFill>
                  <a:schemeClr val="tx1"/>
                </a:solidFill>
                <a:effectLst/>
                <a:latin typeface="Times New Roman" pitchFamily="18" charset="0"/>
              </a:rPr>
              <a:t>Верх-Коенского</a:t>
            </a:r>
            <a:r>
              <a:rPr lang="ru-RU" sz="2400" u="sng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 сельсовета </a:t>
            </a:r>
            <a:br>
              <a:rPr lang="ru-RU" sz="2400" u="sng" dirty="0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2400" u="sng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межбюджетных трансфертов  за 9 месяцев </a:t>
            </a:r>
            <a:br>
              <a:rPr lang="ru-RU" sz="2400" u="sng" dirty="0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2400" u="sng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2015-2016 гг. (в т.р.)</a:t>
            </a:r>
          </a:p>
        </p:txBody>
      </p:sp>
      <p:graphicFrame>
        <p:nvGraphicFramePr>
          <p:cNvPr id="6146" name="Object 3"/>
          <p:cNvGraphicFramePr>
            <a:graphicFrameLocks noGrp="1" noChangeAspect="1"/>
          </p:cNvGraphicFramePr>
          <p:nvPr>
            <p:ph type="chart" idx="4294967295"/>
          </p:nvPr>
        </p:nvGraphicFramePr>
        <p:xfrm>
          <a:off x="130175" y="1701800"/>
          <a:ext cx="9013825" cy="4140200"/>
        </p:xfrm>
        <a:graphic>
          <a:graphicData uri="http://schemas.openxmlformats.org/presentationml/2006/ole">
            <p:oleObj spid="_x0000_s6146" name="Worksheet" r:id="rId3" imgW="8667922" imgH="3981505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620688"/>
            <a:ext cx="8642350" cy="9413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Структура расходов бюджета </a:t>
            </a:r>
            <a:r>
              <a:rPr lang="ru-RU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200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Верх-Коенского</a:t>
            </a:r>
            <a:r>
              <a:rPr lang="ru-RU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сельсовета </a:t>
            </a:r>
            <a:br>
              <a:rPr lang="ru-RU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  </a:t>
            </a:r>
            <a:r>
              <a:rPr lang="ru-RU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 месяцев20</a:t>
            </a:r>
            <a:r>
              <a:rPr lang="en-US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ru-RU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6года</a:t>
            </a:r>
            <a:endParaRPr lang="ru-RU" sz="320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524000" y="1397000"/>
          <a:ext cx="6619900" cy="4603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9138" y="188913"/>
            <a:ext cx="8424862" cy="14398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ВЕРХ-КОЕНСКОГО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СЕЛЬСОВЕТА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т.р.)</a:t>
            </a: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3635375" y="4581525"/>
            <a:ext cx="936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600" b="1"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ru-RU" sz="1600" b="1">
              <a:latin typeface="Arial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31800" y="1285860"/>
          <a:ext cx="8712200" cy="4800600"/>
        </p:xfrm>
        <a:graphic>
          <a:graphicData uri="http://schemas.openxmlformats.org/presentationml/2006/ole">
            <p:oleObj spid="_x0000_s9218" name="Worksheet" r:id="rId3" imgW="6534321" imgH="3447948" progId="Excel.Sheet.8">
              <p:embed/>
            </p:oleObj>
          </a:graphicData>
        </a:graphic>
      </p:graphicFrame>
      <p:sp>
        <p:nvSpPr>
          <p:cNvPr id="1126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60350"/>
            <a:ext cx="8642350" cy="10810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НАЦИОНАЛЬНУЮ ЭКОНОМИКУ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т.р.)</a:t>
            </a:r>
          </a:p>
        </p:txBody>
      </p:sp>
      <p:sp>
        <p:nvSpPr>
          <p:cNvPr id="5" name="Стрелка вправо с вырезом 4"/>
          <p:cNvSpPr/>
          <p:nvPr/>
        </p:nvSpPr>
        <p:spPr bwMode="auto">
          <a:xfrm rot="20768014">
            <a:off x="3708400" y="3852863"/>
            <a:ext cx="1951038" cy="795337"/>
          </a:xfrm>
          <a:prstGeom prst="notched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000000"/>
                </a:solidFill>
              </a:rPr>
              <a:t>107%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т.р.)</a:t>
            </a:r>
          </a:p>
        </p:txBody>
      </p:sp>
      <p:graphicFrame>
        <p:nvGraphicFramePr>
          <p:cNvPr id="11" name="Диаграмма 10"/>
          <p:cNvGraphicFramePr>
            <a:graphicFrameLocks noGrp="1"/>
          </p:cNvGraphicFramePr>
          <p:nvPr>
            <p:ph type="chart" idx="1"/>
          </p:nvPr>
        </p:nvGraphicFramePr>
        <p:xfrm>
          <a:off x="914400" y="1600200"/>
          <a:ext cx="7772400" cy="453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60350"/>
            <a:ext cx="8642350" cy="108108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КУЛЬТУРУ  (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т.р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524000" y="1397000"/>
          <a:ext cx="6834214" cy="5246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ctrTitle"/>
          </p:nvPr>
        </p:nvSpPr>
        <p:spPr bwMode="auto">
          <a:xfrm>
            <a:off x="468313" y="476250"/>
            <a:ext cx="8183562" cy="835025"/>
          </a:xfrm>
          <a:extLst>
            <a:ext uri="{909E8E84-426E-40DD-AFC4-6F175D3DCCD1}"/>
            <a:ext uri="{91240B29-F687-4F45-9708-019B960494DF}"/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Динамика доходов бюджета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2400" dirty="0" err="1" smtClean="0">
                <a:solidFill>
                  <a:schemeClr val="tx1"/>
                </a:solidFill>
                <a:effectLst/>
                <a:latin typeface="Times New Roman" pitchFamily="18" charset="0"/>
              </a:rPr>
              <a:t>Верх-коенского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 сельсовета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за 9 месяцев 2015-2016 гг.</a:t>
            </a:r>
          </a:p>
        </p:txBody>
      </p:sp>
      <p:sp>
        <p:nvSpPr>
          <p:cNvPr id="1028" name="Rectangle 3"/>
          <p:cNvSpPr>
            <a:spLocks noGrp="1"/>
          </p:cNvSpPr>
          <p:nvPr>
            <p:ph type="subTitle" idx="1"/>
          </p:nvPr>
        </p:nvSpPr>
        <p:spPr>
          <a:xfrm>
            <a:off x="468313" y="1557338"/>
            <a:ext cx="8207375" cy="504825"/>
          </a:xfrm>
          <a:solidFill>
            <a:srgbClr val="99FFCC"/>
          </a:solidFill>
          <a:ln w="12700"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eaLnBrk="1" hangingPunct="1"/>
            <a:r>
              <a:rPr lang="ru-RU" sz="1800" dirty="0" smtClean="0"/>
              <a:t>Общий объем доходов за 9 месяцев 2016года=6756,1 тыс.рублей</a:t>
            </a:r>
          </a:p>
        </p:txBody>
      </p:sp>
      <p:graphicFrame>
        <p:nvGraphicFramePr>
          <p:cNvPr id="14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2276475"/>
          <a:ext cx="8064500" cy="3887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9" name="AutoShape 6"/>
          <p:cNvSpPr>
            <a:spLocks noChangeArrowheads="1"/>
          </p:cNvSpPr>
          <p:nvPr/>
        </p:nvSpPr>
        <p:spPr bwMode="auto">
          <a:xfrm rot="21058126">
            <a:off x="4198691" y="4311594"/>
            <a:ext cx="1272772" cy="503237"/>
          </a:xfrm>
          <a:prstGeom prst="rightArrow">
            <a:avLst>
              <a:gd name="adj1" fmla="val 50000"/>
              <a:gd name="adj2" fmla="val 71609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 smtClean="0">
                <a:latin typeface="Times New Roman" pitchFamily="18" charset="0"/>
              </a:rPr>
              <a:t>103,7%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1030" name="AutoShape 7"/>
          <p:cNvSpPr>
            <a:spLocks noChangeArrowheads="1"/>
          </p:cNvSpPr>
          <p:nvPr/>
        </p:nvSpPr>
        <p:spPr bwMode="auto">
          <a:xfrm rot="21184376">
            <a:off x="4459141" y="2933606"/>
            <a:ext cx="1296988" cy="576263"/>
          </a:xfrm>
          <a:prstGeom prst="rightArrow">
            <a:avLst>
              <a:gd name="adj1" fmla="val 50000"/>
              <a:gd name="adj2" fmla="val 56267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31" name="AutoShape 8"/>
          <p:cNvSpPr>
            <a:spLocks noChangeArrowheads="1"/>
          </p:cNvSpPr>
          <p:nvPr/>
        </p:nvSpPr>
        <p:spPr bwMode="auto">
          <a:xfrm>
            <a:off x="4446588" y="2386013"/>
            <a:ext cx="2663825" cy="358775"/>
          </a:xfrm>
          <a:prstGeom prst="curvedDownArrow">
            <a:avLst>
              <a:gd name="adj1" fmla="val 148496"/>
              <a:gd name="adj2" fmla="val 296991"/>
              <a:gd name="adj3" fmla="val 33333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32" name="Text Box 9"/>
          <p:cNvSpPr txBox="1">
            <a:spLocks noChangeArrowheads="1"/>
          </p:cNvSpPr>
          <p:nvPr/>
        </p:nvSpPr>
        <p:spPr bwMode="auto">
          <a:xfrm>
            <a:off x="3286116" y="4214818"/>
            <a:ext cx="6783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</a:rPr>
              <a:t>5547,2</a:t>
            </a:r>
          </a:p>
          <a:p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1033" name="Text Box 10"/>
          <p:cNvSpPr txBox="1">
            <a:spLocks noChangeArrowheads="1"/>
          </p:cNvSpPr>
          <p:nvPr/>
        </p:nvSpPr>
        <p:spPr bwMode="auto">
          <a:xfrm>
            <a:off x="3228975" y="3143249"/>
            <a:ext cx="8509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</a:rPr>
              <a:t>820,1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5500694" y="4286256"/>
            <a:ext cx="865187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 smtClean="0">
                <a:latin typeface="Times New Roman" pitchFamily="18" charset="0"/>
              </a:rPr>
              <a:t>5751,9</a:t>
            </a:r>
          </a:p>
          <a:p>
            <a:pPr>
              <a:spcBef>
                <a:spcPct val="50000"/>
              </a:spcBef>
            </a:pP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5643570" y="3000372"/>
            <a:ext cx="8509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</a:rPr>
              <a:t>1004,2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1036" name="Text Box 15"/>
          <p:cNvSpPr txBox="1">
            <a:spLocks noChangeArrowheads="1"/>
          </p:cNvSpPr>
          <p:nvPr/>
        </p:nvSpPr>
        <p:spPr bwMode="auto">
          <a:xfrm rot="21137286">
            <a:off x="4660442" y="3050121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</a:rPr>
              <a:t>122,4%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1037" name="Text Box 16"/>
          <p:cNvSpPr txBox="1">
            <a:spLocks noChangeArrowheads="1"/>
          </p:cNvSpPr>
          <p:nvPr/>
        </p:nvSpPr>
        <p:spPr bwMode="auto">
          <a:xfrm>
            <a:off x="5170488" y="2439988"/>
            <a:ext cx="76815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</a:rPr>
              <a:t>106,1%</a:t>
            </a:r>
            <a:endParaRPr lang="ru-RU" sz="14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8"/>
          <p:cNvSpPr>
            <a:spLocks noGrp="1"/>
          </p:cNvSpPr>
          <p:nvPr>
            <p:ph type="subTitle" idx="1"/>
          </p:nvPr>
        </p:nvSpPr>
        <p:spPr>
          <a:xfrm>
            <a:off x="503238" y="530225"/>
            <a:ext cx="8101012" cy="882650"/>
          </a:xfrm>
        </p:spPr>
        <p:txBody>
          <a:bodyPr/>
          <a:lstStyle/>
          <a:p>
            <a:pPr eaLnBrk="1" hangingPunct="1"/>
            <a:r>
              <a:rPr lang="ru-RU" sz="2000" b="1" i="1" u="sng" smtClean="0"/>
              <a:t>ИЗМЕНЕНИЕ СТРУКТУРЫ НАЛОГОВЫХ И НЕНАЛОГОВЫХ ДОХОДОВ</a:t>
            </a:r>
          </a:p>
        </p:txBody>
      </p:sp>
      <p:graphicFrame>
        <p:nvGraphicFramePr>
          <p:cNvPr id="13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0" y="1714500"/>
          <a:ext cx="4364038" cy="2857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Object 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876800" y="3143250"/>
          <a:ext cx="4267200" cy="328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3" name="Text Box 12"/>
          <p:cNvSpPr txBox="1">
            <a:spLocks noChangeArrowheads="1"/>
          </p:cNvSpPr>
          <p:nvPr/>
        </p:nvSpPr>
        <p:spPr bwMode="auto">
          <a:xfrm>
            <a:off x="714349" y="1285860"/>
            <a:ext cx="24288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u="sng" dirty="0">
                <a:latin typeface="Times New Roman" pitchFamily="18" charset="0"/>
              </a:rPr>
              <a:t>9 месяцев </a:t>
            </a:r>
            <a:r>
              <a:rPr lang="ru-RU" sz="2400" b="1" u="sng" dirty="0" smtClean="0">
                <a:latin typeface="Times New Roman" pitchFamily="18" charset="0"/>
              </a:rPr>
              <a:t>2015г</a:t>
            </a:r>
            <a:endParaRPr lang="ru-RU" sz="2400" b="1" u="sng" dirty="0">
              <a:latin typeface="Times New Roman" pitchFamily="18" charset="0"/>
            </a:endParaRPr>
          </a:p>
        </p:txBody>
      </p:sp>
      <p:sp>
        <p:nvSpPr>
          <p:cNvPr id="2054" name="Text Box 13"/>
          <p:cNvSpPr txBox="1">
            <a:spLocks noChangeArrowheads="1"/>
          </p:cNvSpPr>
          <p:nvPr/>
        </p:nvSpPr>
        <p:spPr bwMode="auto">
          <a:xfrm>
            <a:off x="5214938" y="2143117"/>
            <a:ext cx="23813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u="sng" dirty="0">
                <a:latin typeface="Times New Roman" pitchFamily="18" charset="0"/>
              </a:rPr>
              <a:t>9 месяцев </a:t>
            </a:r>
            <a:r>
              <a:rPr lang="ru-RU" sz="2400" b="1" u="sng" dirty="0" smtClean="0">
                <a:latin typeface="Times New Roman" pitchFamily="18" charset="0"/>
              </a:rPr>
              <a:t>2016г</a:t>
            </a:r>
            <a:endParaRPr lang="ru-RU" sz="2400" b="1" u="sng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500063"/>
            <a:ext cx="8497887" cy="92868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u="sng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Поступление налога на доходы </a:t>
            </a:r>
            <a:br>
              <a:rPr lang="ru-RU" sz="2800" i="1" u="sng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i="1" u="sng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физических лиц (в т.р.)</a:t>
            </a:r>
          </a:p>
        </p:txBody>
      </p:sp>
      <p:graphicFrame>
        <p:nvGraphicFramePr>
          <p:cNvPr id="18435" name="Object 3"/>
          <p:cNvGraphicFramePr>
            <a:graphicFrameLocks noGrp="1" noChangeAspect="1"/>
          </p:cNvGraphicFramePr>
          <p:nvPr>
            <p:ph type="chart" idx="4294967295"/>
          </p:nvPr>
        </p:nvGraphicFramePr>
        <p:xfrm>
          <a:off x="0" y="1677988"/>
          <a:ext cx="7877175" cy="3817937"/>
        </p:xfrm>
        <a:graphic>
          <a:graphicData uri="http://schemas.openxmlformats.org/presentationml/2006/ole">
            <p:oleObj spid="_x0000_s18435" name="Worksheet" r:id="rId3" imgW="5915156" imgH="2866880" progId="Excel.Sheet.8">
              <p:embed/>
            </p:oleObj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5929313" y="3857625"/>
            <a:ext cx="1143000" cy="571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cs typeface="Times New Roman" pitchFamily="18" charset="0"/>
              </a:rPr>
              <a:t>85,0%</a:t>
            </a:r>
            <a:endParaRPr lang="ru-RU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8437" name="AutoShape 7"/>
          <p:cNvSpPr>
            <a:spLocks noChangeArrowheads="1"/>
          </p:cNvSpPr>
          <p:nvPr/>
        </p:nvSpPr>
        <p:spPr bwMode="auto">
          <a:xfrm>
            <a:off x="3276600" y="5949950"/>
            <a:ext cx="1008063" cy="358775"/>
          </a:xfrm>
          <a:prstGeom prst="rightArrow">
            <a:avLst>
              <a:gd name="adj1" fmla="val 50000"/>
              <a:gd name="adj2" fmla="val 702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4284663" y="5949950"/>
            <a:ext cx="2366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</a:rPr>
              <a:t>Процент исполнения</a:t>
            </a:r>
          </a:p>
        </p:txBody>
      </p:sp>
      <p:sp>
        <p:nvSpPr>
          <p:cNvPr id="18439" name="AutoShape 9"/>
          <p:cNvSpPr>
            <a:spLocks noChangeArrowheads="1"/>
          </p:cNvSpPr>
          <p:nvPr/>
        </p:nvSpPr>
        <p:spPr bwMode="auto">
          <a:xfrm>
            <a:off x="3059113" y="4292600"/>
            <a:ext cx="1150937" cy="503238"/>
          </a:xfrm>
          <a:prstGeom prst="rightArrow">
            <a:avLst>
              <a:gd name="adj1" fmla="val 50000"/>
              <a:gd name="adj2" fmla="val 571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</a:rPr>
              <a:t>45,4%</a:t>
            </a:r>
            <a:endParaRPr lang="ru-RU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625" y="500063"/>
            <a:ext cx="8534400" cy="8572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Поступление доходов от уплаты акцизов на нефтепродукт(в т.р.)</a:t>
            </a:r>
          </a:p>
        </p:txBody>
      </p:sp>
      <p:graphicFrame>
        <p:nvGraphicFramePr>
          <p:cNvPr id="20483" name="Object 3"/>
          <p:cNvGraphicFramePr>
            <a:graphicFrameLocks noGrp="1" noChangeAspect="1"/>
          </p:cNvGraphicFramePr>
          <p:nvPr>
            <p:ph type="chart" idx="4294967295"/>
          </p:nvPr>
        </p:nvGraphicFramePr>
        <p:xfrm>
          <a:off x="852488" y="1714500"/>
          <a:ext cx="8291512" cy="4643438"/>
        </p:xfrm>
        <a:graphic>
          <a:graphicData uri="http://schemas.openxmlformats.org/presentationml/2006/ole">
            <p:oleObj spid="_x0000_s20483" name="Worksheet" r:id="rId3" imgW="8572608" imgH="4800506" progId="Excel.Sheet.8">
              <p:embed/>
            </p:oleObj>
          </a:graphicData>
        </a:graphic>
      </p:graphicFrame>
      <p:sp>
        <p:nvSpPr>
          <p:cNvPr id="20484" name="AutoShape 6"/>
          <p:cNvSpPr>
            <a:spLocks noChangeArrowheads="1"/>
          </p:cNvSpPr>
          <p:nvPr/>
        </p:nvSpPr>
        <p:spPr bwMode="auto">
          <a:xfrm rot="-759378">
            <a:off x="4114794" y="3781344"/>
            <a:ext cx="1614475" cy="576262"/>
          </a:xfrm>
          <a:prstGeom prst="rightArrow">
            <a:avLst>
              <a:gd name="adj1" fmla="val 50000"/>
              <a:gd name="adj2" fmla="val 530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126,3%</a:t>
            </a:r>
            <a:endParaRPr lang="ru-RU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500063"/>
            <a:ext cx="8497887" cy="92868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Поступление налога </a:t>
            </a:r>
            <a:br>
              <a:rPr lang="ru-RU" sz="2800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на имущество физ.лиц(в т.р.)</a:t>
            </a:r>
          </a:p>
        </p:txBody>
      </p:sp>
      <p:graphicFrame>
        <p:nvGraphicFramePr>
          <p:cNvPr id="21507" name="Object 3"/>
          <p:cNvGraphicFramePr>
            <a:graphicFrameLocks noGrp="1" noChangeAspect="1"/>
          </p:cNvGraphicFramePr>
          <p:nvPr>
            <p:ph type="chart" idx="4294967295"/>
          </p:nvPr>
        </p:nvGraphicFramePr>
        <p:xfrm>
          <a:off x="577850" y="1625600"/>
          <a:ext cx="8566150" cy="4140200"/>
        </p:xfrm>
        <a:graphic>
          <a:graphicData uri="http://schemas.openxmlformats.org/presentationml/2006/ole">
            <p:oleObj spid="_x0000_s21507" name="Worksheet" r:id="rId3" imgW="8572608" imgH="4143269" progId="Excel.Sheet.8">
              <p:embed/>
            </p:oleObj>
          </a:graphicData>
        </a:graphic>
      </p:graphicFrame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2916238" y="3933825"/>
            <a:ext cx="81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83,2%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5580063" y="4076700"/>
            <a:ext cx="1143000" cy="571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cs typeface="Times New Roman" pitchFamily="18" charset="0"/>
              </a:rPr>
              <a:t>58,2%</a:t>
            </a:r>
            <a:endParaRPr lang="ru-RU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3276600" y="5949950"/>
            <a:ext cx="1008063" cy="358775"/>
          </a:xfrm>
          <a:prstGeom prst="rightArrow">
            <a:avLst>
              <a:gd name="adj1" fmla="val 50000"/>
              <a:gd name="adj2" fmla="val 702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284663" y="5949950"/>
            <a:ext cx="2366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Процент исполнения</a:t>
            </a:r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2843213" y="3897313"/>
            <a:ext cx="1152525" cy="504825"/>
          </a:xfrm>
          <a:prstGeom prst="rightArrow">
            <a:avLst>
              <a:gd name="adj1" fmla="val 50000"/>
              <a:gd name="adj2" fmla="val 570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</a:rPr>
              <a:t>43,3%</a:t>
            </a:r>
            <a:endParaRPr lang="ru-RU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625" y="500063"/>
            <a:ext cx="8534400" cy="8572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Поступление ЗЕМЕЛЬНОГО налога (в т.р.)</a:t>
            </a:r>
          </a:p>
        </p:txBody>
      </p:sp>
      <p:graphicFrame>
        <p:nvGraphicFramePr>
          <p:cNvPr id="22531" name="Object 3"/>
          <p:cNvGraphicFramePr>
            <a:graphicFrameLocks noGrp="1" noChangeAspect="1"/>
          </p:cNvGraphicFramePr>
          <p:nvPr>
            <p:ph type="chart" idx="4294967295"/>
          </p:nvPr>
        </p:nvGraphicFramePr>
        <p:xfrm>
          <a:off x="571500" y="1727200"/>
          <a:ext cx="8572500" cy="4597400"/>
        </p:xfrm>
        <a:graphic>
          <a:graphicData uri="http://schemas.openxmlformats.org/presentationml/2006/ole">
            <p:oleObj spid="_x0000_s22531" name="Worksheet" r:id="rId3" imgW="6429551" imgH="3447948" progId="Excel.Sheet.8">
              <p:embed/>
            </p:oleObj>
          </a:graphicData>
        </a:graphic>
      </p:graphicFrame>
      <p:sp>
        <p:nvSpPr>
          <p:cNvPr id="22532" name="AutoShape 4"/>
          <p:cNvSpPr>
            <a:spLocks noChangeArrowheads="1"/>
          </p:cNvSpPr>
          <p:nvPr/>
        </p:nvSpPr>
        <p:spPr bwMode="auto">
          <a:xfrm rot="-987601">
            <a:off x="4181155" y="4154905"/>
            <a:ext cx="1152525" cy="433387"/>
          </a:xfrm>
          <a:prstGeom prst="rightArrow">
            <a:avLst>
              <a:gd name="adj1" fmla="val 50000"/>
              <a:gd name="adj2" fmla="val 664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132,1%.</a:t>
            </a:r>
            <a:endParaRPr lang="ru-RU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52" name="Rectangle 8"/>
          <p:cNvSpPr>
            <a:spLocks noGrp="1"/>
          </p:cNvSpPr>
          <p:nvPr>
            <p:ph type="subTitle" idx="1"/>
          </p:nvPr>
        </p:nvSpPr>
        <p:spPr>
          <a:xfrm>
            <a:off x="503238" y="530225"/>
            <a:ext cx="8101012" cy="8826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u="sng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Структура неналоговых доходов 2015-2016 гг.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0" y="1844675"/>
          <a:ext cx="3733800" cy="2520950"/>
        </p:xfrm>
        <a:graphic>
          <a:graphicData uri="http://schemas.openxmlformats.org/presentationml/2006/ole">
            <p:oleObj spid="_x0000_s3074" name="Диаграмма" r:id="rId3" imgW="5219589" imgH="3524116" progId="MSGraph.Chart.8">
              <p:embed followColorScheme="full"/>
            </p:oleObj>
          </a:graphicData>
        </a:graphic>
      </p:graphicFrame>
      <p:graphicFrame>
        <p:nvGraphicFramePr>
          <p:cNvPr id="3075" name="Object 9"/>
          <p:cNvGraphicFramePr>
            <a:graphicFrameLocks noChangeAspect="1"/>
          </p:cNvGraphicFramePr>
          <p:nvPr>
            <p:ph sz="quarter" idx="4294967295"/>
          </p:nvPr>
        </p:nvGraphicFramePr>
        <p:xfrm>
          <a:off x="4319588" y="3933825"/>
          <a:ext cx="4824412" cy="2519363"/>
        </p:xfrm>
        <a:graphic>
          <a:graphicData uri="http://schemas.openxmlformats.org/presentationml/2006/ole">
            <p:oleObj spid="_x0000_s3075" name="Диаграмма" r:id="rId4" imgW="7619844" imgH="5867243" progId="MSGraph.Chart.8">
              <p:embed followColorScheme="full"/>
            </p:oleObj>
          </a:graphicData>
        </a:graphic>
      </p:graphicFrame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1403350" y="1628775"/>
            <a:ext cx="23813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sng" dirty="0">
                <a:latin typeface="Times New Roman" pitchFamily="18" charset="0"/>
              </a:rPr>
              <a:t>9 месяцев </a:t>
            </a:r>
            <a:r>
              <a:rPr lang="ru-RU" sz="2400" b="1" u="sng" dirty="0" smtClean="0">
                <a:latin typeface="Times New Roman" pitchFamily="18" charset="0"/>
              </a:rPr>
              <a:t>2015г</a:t>
            </a:r>
            <a:endParaRPr lang="ru-RU" sz="2400" b="1" u="sng" dirty="0">
              <a:latin typeface="Times New Roman" pitchFamily="18" charset="0"/>
            </a:endParaRPr>
          </a:p>
        </p:txBody>
      </p:sp>
      <p:sp>
        <p:nvSpPr>
          <p:cNvPr id="3079" name="Text Box 13"/>
          <p:cNvSpPr txBox="1">
            <a:spLocks noChangeArrowheads="1"/>
          </p:cNvSpPr>
          <p:nvPr/>
        </p:nvSpPr>
        <p:spPr bwMode="auto">
          <a:xfrm>
            <a:off x="5580063" y="2565400"/>
            <a:ext cx="23813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sng" dirty="0">
                <a:latin typeface="Times New Roman" pitchFamily="18" charset="0"/>
              </a:rPr>
              <a:t>9 месяцев </a:t>
            </a:r>
            <a:r>
              <a:rPr lang="ru-RU" sz="2400" b="1" u="sng" dirty="0" smtClean="0">
                <a:latin typeface="Times New Roman" pitchFamily="18" charset="0"/>
              </a:rPr>
              <a:t>2016г</a:t>
            </a:r>
            <a:endParaRPr lang="ru-RU" sz="2400" b="1" u="sng" dirty="0">
              <a:latin typeface="Times New Roman" pitchFamily="18" charset="0"/>
            </a:endParaRPr>
          </a:p>
        </p:txBody>
      </p:sp>
      <p:graphicFrame>
        <p:nvGraphicFramePr>
          <p:cNvPr id="3076" name="Object 7"/>
          <p:cNvGraphicFramePr>
            <a:graphicFrameLocks noChangeAspect="1"/>
          </p:cNvGraphicFramePr>
          <p:nvPr/>
        </p:nvGraphicFramePr>
        <p:xfrm>
          <a:off x="3924300" y="2852738"/>
          <a:ext cx="5219700" cy="3240087"/>
        </p:xfrm>
        <a:graphic>
          <a:graphicData uri="http://schemas.openxmlformats.org/presentationml/2006/ole">
            <p:oleObj spid="_x0000_s3076" name="Диаграмма" r:id="rId5" imgW="4410175" imgH="2552779" progId="MSGraph.Chart.8">
              <p:embed followColorScheme="full"/>
            </p:oleObj>
          </a:graphicData>
        </a:graphic>
      </p:graphicFrame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500034" y="5143512"/>
            <a:ext cx="215900" cy="1444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539750" y="5445125"/>
            <a:ext cx="215900" cy="1428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 rot="10800000" flipV="1">
            <a:off x="785786" y="4786322"/>
            <a:ext cx="371477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000" b="1" dirty="0">
                <a:latin typeface="Times New Roman" pitchFamily="18" charset="0"/>
              </a:rPr>
              <a:t>ДОХОДЫ ОТ ИСПОЛЬЗОВАНИЯ ИМУЩЕСТВА, </a:t>
            </a:r>
            <a:endParaRPr lang="en-US" sz="1000" b="1" dirty="0">
              <a:latin typeface="Times New Roman" pitchFamily="18" charset="0"/>
            </a:endParaRPr>
          </a:p>
          <a:p>
            <a:r>
              <a:rPr lang="ru-RU" sz="1000" b="1" dirty="0">
                <a:latin typeface="Times New Roman" pitchFamily="18" charset="0"/>
              </a:rPr>
              <a:t>НАХОДЯЩЕГОСЯ В ГОСУДАРСТВЕННОЙ И </a:t>
            </a:r>
            <a:endParaRPr lang="en-US" sz="1000" b="1" dirty="0">
              <a:latin typeface="Times New Roman" pitchFamily="18" charset="0"/>
            </a:endParaRPr>
          </a:p>
          <a:p>
            <a:r>
              <a:rPr lang="ru-RU" sz="1000" b="1" dirty="0">
                <a:latin typeface="Times New Roman" pitchFamily="18" charset="0"/>
              </a:rPr>
              <a:t>МУНИЦИПАЛЬНОЙ СОБСТВЕННОСТИ</a:t>
            </a: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827088" y="5373688"/>
            <a:ext cx="3171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b="1" dirty="0">
                <a:latin typeface="Times New Roman" pitchFamily="18" charset="0"/>
              </a:rPr>
              <a:t>ШТРАФЫ, САНКЦИИ, ВОЗМЕЩЕНИЕ УЩЕРБА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836613"/>
            <a:ext cx="8497887" cy="10572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600" u="sng" smtClean="0">
                <a:solidFill>
                  <a:schemeClr val="tx1"/>
                </a:solidFill>
                <a:effectLst/>
                <a:latin typeface="Times New Roman" pitchFamily="18" charset="0"/>
              </a:rPr>
              <a:t>ДИНАМИКА РОСТА ДОХОДОВ </a:t>
            </a:r>
            <a:br>
              <a:rPr lang="ru-RU" sz="1600" u="sng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1600" u="sng" smtClean="0">
                <a:solidFill>
                  <a:schemeClr val="tx1"/>
                </a:solidFill>
                <a:effectLst/>
                <a:latin typeface="Times New Roman" pitchFamily="18" charset="0"/>
              </a:rPr>
              <a:t>ОТ ИСПОЛЬЗОВАНИЯ ИМУЩЕСТВА, </a:t>
            </a:r>
            <a:r>
              <a:rPr lang="en-US" sz="1600" u="sng" smtClean="0">
                <a:solidFill>
                  <a:schemeClr val="tx1"/>
                </a:solidFill>
                <a:effectLst/>
                <a:latin typeface="Times New Roman" pitchFamily="18" charset="0"/>
              </a:rPr>
              <a:t/>
            </a:r>
            <a:br>
              <a:rPr lang="en-US" sz="1600" u="sng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1600" u="sng" smtClean="0">
                <a:solidFill>
                  <a:schemeClr val="tx1"/>
                </a:solidFill>
                <a:effectLst/>
                <a:latin typeface="Times New Roman" pitchFamily="18" charset="0"/>
              </a:rPr>
              <a:t>НАХОДЯЩЕГОСЯ В ГОСУДАРСТВЕННОЙ И </a:t>
            </a:r>
            <a:r>
              <a:rPr lang="en-US" sz="1600" u="sng" smtClean="0">
                <a:solidFill>
                  <a:schemeClr val="tx1"/>
                </a:solidFill>
                <a:effectLst/>
                <a:latin typeface="Times New Roman" pitchFamily="18" charset="0"/>
              </a:rPr>
              <a:t/>
            </a:r>
            <a:br>
              <a:rPr lang="en-US" sz="1600" u="sng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1600" u="sng" smtClean="0">
                <a:solidFill>
                  <a:schemeClr val="tx1"/>
                </a:solidFill>
                <a:effectLst/>
                <a:latin typeface="Times New Roman" pitchFamily="18" charset="0"/>
              </a:rPr>
              <a:t>МУНИЦИПАЛЬНОЙ СОБСТВЕННОСТИ</a:t>
            </a:r>
            <a:r>
              <a:rPr lang="ru-RU" sz="1600" smtClean="0">
                <a:solidFill>
                  <a:schemeClr val="tx1"/>
                </a:solidFill>
                <a:effectLst/>
                <a:latin typeface="Times New Roman" pitchFamily="18" charset="0"/>
              </a:rPr>
              <a:t/>
            </a:r>
            <a:br>
              <a:rPr lang="ru-RU" sz="1600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1600" smtClean="0">
                <a:solidFill>
                  <a:schemeClr val="tx1"/>
                </a:solidFill>
                <a:effectLst/>
                <a:latin typeface="Times New Roman" pitchFamily="18" charset="0"/>
              </a:rPr>
              <a:t>(тыс.руб.)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643042" y="2071678"/>
          <a:ext cx="6143668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5222</TotalTime>
  <Words>174</Words>
  <Application>Microsoft Office PowerPoint</Application>
  <PresentationFormat>Экран (4:3)</PresentationFormat>
  <Paragraphs>71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Трек</vt:lpstr>
      <vt:lpstr>Worksheet</vt:lpstr>
      <vt:lpstr>Диаграмма</vt:lpstr>
      <vt:lpstr>Лист Microsoft Office Excel 97-2003</vt:lpstr>
      <vt:lpstr>Слайд 1</vt:lpstr>
      <vt:lpstr>Динамика доходов бюджета  Верх-коенского сельсовета за 9 месяцев 2015-2016 гг.</vt:lpstr>
      <vt:lpstr>Слайд 3</vt:lpstr>
      <vt:lpstr>Поступление налога на доходы  физических лиц (в т.р.)</vt:lpstr>
      <vt:lpstr>Поступление доходов от уплаты акцизов на нефтепродукт(в т.р.)</vt:lpstr>
      <vt:lpstr>Поступление налога  на имущество физ.лиц(в т.р.)</vt:lpstr>
      <vt:lpstr>Поступление ЗЕМЕЛЬНОГО налога (в т.р.)</vt:lpstr>
      <vt:lpstr>Слайд 8</vt:lpstr>
      <vt:lpstr>ДИНАМИКА РОСТА ДОХОДОВ  ОТ ИСПОЛЬЗОВАНИЯ ИМУЩЕСТВА,  НАХОДЯЩЕГОСЯ В ГОСУДАРСТВЕННОЙ И  МУНИЦИПАЛЬНОЙ СОБСТВЕННОСТИ (тыс.руб.)</vt:lpstr>
      <vt:lpstr>ДИНАМИКА РОСТА ПОСТУПЛЕНИЙ ОТ  ШТРАФОВ, САНКЦИЙ, ВОЗМЕЩЕНИЯ УЩЕРБА  </vt:lpstr>
      <vt:lpstr>Поступление в бюджет Верх-Коенского сельсовета  межбюджетных трансфертов  за 9 месяцев  2015-2016 гг. (в т.р.)</vt:lpstr>
      <vt:lpstr>Структура расходов бюджета  Верх-Коенского сельсовета  за  9 месяцев2016года</vt:lpstr>
      <vt:lpstr>РАСХОДЫ ВЕРХ-КОЕНСКОГО СЕЛЬСОВЕТА ( т.р.)</vt:lpstr>
      <vt:lpstr>РАСХОДЫ НА НАЦИОНАЛЬНУЮ ЭКОНОМИКУ  ( т.р.)</vt:lpstr>
      <vt:lpstr>РАСХОДЫ НА ЖИЛИЩНО-КОММУНАЛЬНОЕ ХОЗЯЙСТВО  ( т.р.)</vt:lpstr>
      <vt:lpstr>РАСХОДЫ НА КУЛЬТУРУ  ( т.р.)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бюджета Искитимского района на 2007 год</dc:title>
  <dc:creator>1</dc:creator>
  <cp:lastModifiedBy>PC</cp:lastModifiedBy>
  <cp:revision>667</cp:revision>
  <dcterms:created xsi:type="dcterms:W3CDTF">2006-11-09T17:47:55Z</dcterms:created>
  <dcterms:modified xsi:type="dcterms:W3CDTF">2016-11-10T13:47:55Z</dcterms:modified>
</cp:coreProperties>
</file>